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8"/>
  </p:notesMasterIdLst>
  <p:handoutMasterIdLst>
    <p:handoutMasterId r:id="rId29"/>
  </p:handoutMasterIdLst>
  <p:sldIdLst>
    <p:sldId id="265" r:id="rId6"/>
    <p:sldId id="257" r:id="rId7"/>
    <p:sldId id="289" r:id="rId8"/>
    <p:sldId id="272" r:id="rId9"/>
    <p:sldId id="277" r:id="rId10"/>
    <p:sldId id="256" r:id="rId11"/>
    <p:sldId id="290" r:id="rId12"/>
    <p:sldId id="278" r:id="rId13"/>
    <p:sldId id="284" r:id="rId14"/>
    <p:sldId id="285" r:id="rId15"/>
    <p:sldId id="279" r:id="rId16"/>
    <p:sldId id="280" r:id="rId17"/>
    <p:sldId id="281" r:id="rId18"/>
    <p:sldId id="288" r:id="rId19"/>
    <p:sldId id="282" r:id="rId20"/>
    <p:sldId id="291" r:id="rId21"/>
    <p:sldId id="293" r:id="rId22"/>
    <p:sldId id="292" r:id="rId23"/>
    <p:sldId id="286" r:id="rId24"/>
    <p:sldId id="287" r:id="rId25"/>
    <p:sldId id="283" r:id="rId26"/>
    <p:sldId id="258" r:id="rId2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9" autoAdjust="0"/>
    <p:restoredTop sz="89527" autoAdjust="0"/>
  </p:normalViewPr>
  <p:slideViewPr>
    <p:cSldViewPr>
      <p:cViewPr>
        <p:scale>
          <a:sx n="72" d="100"/>
          <a:sy n="72" d="100"/>
        </p:scale>
        <p:origin x="391" y="156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10/24/2018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10/24/2018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dirty="0"/>
              <a:t>Our goal is to restore one’s attention in less than the standard 15 minutes used in previous studies.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3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Understanding the time needed to restore attention is vital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2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not realize but you actually know at least one of his designs: Central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3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Based on the results from studies conducted on Attention Restoration Theory</a:t>
            </a:r>
          </a:p>
          <a:p>
            <a:r>
              <a:rPr lang="en-ZA" noProof="1"/>
              <a:t>These studies, exposed participnats to nature scenes using random lengths of time</a:t>
            </a:r>
          </a:p>
          <a:p>
            <a:r>
              <a:rPr lang="en-ZA" noProof="1"/>
              <a:t>Our research question is: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09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8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dirty="0"/>
              <a:t>Data will be analysed against expected results from Hypothesis.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7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1143000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9753600" cy="4495800"/>
          </a:xfrm>
        </p:spPr>
        <p:txBody>
          <a:bodyPr>
            <a:normAutofit/>
          </a:bodyPr>
          <a:lstStyle>
            <a:lvl1pPr>
              <a:defRPr sz="24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 sz="2000"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 sz="16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 sz="1600">
                <a:latin typeface="Helvetica" panose="020B0604020202020204" pitchFamily="34" charset="0"/>
                <a:cs typeface="Helvetica" panose="020B0604020202020204" pitchFamily="34" charset="0"/>
              </a:defRPr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F5642D-814A-4934-AAC9-CFD9B0BC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1143000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122363"/>
            <a:ext cx="10360501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7"/>
            <a:ext cx="9141619" cy="1655763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86" indent="0" algn="ctr">
              <a:buNone/>
              <a:defRPr sz="2000"/>
            </a:lvl2pPr>
            <a:lvl3pPr marL="914171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9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1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5615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b="0" i="0" kern="120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f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1152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19" y="2620579"/>
            <a:ext cx="9508848" cy="1570422"/>
          </a:xfrm>
        </p:spPr>
        <p:txBody>
          <a:bodyPr>
            <a:noAutofit/>
          </a:bodyPr>
          <a:lstStyle/>
          <a:p>
            <a:pPr algn="l">
              <a:lnSpc>
                <a:spcPts val="3599"/>
              </a:lnSpc>
            </a:pPr>
            <a:r>
              <a:rPr lang="en-US" sz="4000" b="1" dirty="0">
                <a:latin typeface="Helvetica" charset="0"/>
                <a:ea typeface="Helvetica" charset="0"/>
                <a:cs typeface="Helvetica" charset="0"/>
              </a:rPr>
              <a:t>Attention Restoration Theory</a:t>
            </a:r>
            <a:br>
              <a:rPr lang="en-US" sz="3599" b="1" dirty="0">
                <a:latin typeface="Helvetica" charset="0"/>
                <a:ea typeface="Helvetica" charset="0"/>
                <a:cs typeface="Helvetica" charset="0"/>
              </a:rPr>
            </a:br>
            <a:br>
              <a:rPr lang="en-US" sz="3599" b="1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599" b="1" dirty="0">
                <a:latin typeface="Helvetica" charset="0"/>
                <a:ea typeface="Helvetica" charset="0"/>
                <a:cs typeface="Helvetica" charset="0"/>
              </a:rPr>
              <a:t>             </a:t>
            </a:r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- how does time influence the outcome?</a:t>
            </a:r>
            <a:endParaRPr lang="en-US" sz="18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703" y="5907786"/>
            <a:ext cx="703515" cy="9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56707"/>
            <a:ext cx="9601200" cy="771775"/>
          </a:xfrm>
        </p:spPr>
        <p:txBody>
          <a:bodyPr/>
          <a:lstStyle/>
          <a:p>
            <a:r>
              <a:rPr lang="en-US" dirty="0"/>
              <a:t>Related Works / Literature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40187" y="3354312"/>
            <a:ext cx="3008829" cy="302813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ZA" sz="2000" dirty="0"/>
              <a:t>2017 A. Anderson </a:t>
            </a:r>
          </a:p>
          <a:p>
            <a:r>
              <a:rPr lang="en-ZA" sz="2000" dirty="0"/>
              <a:t>effects of VR nature exposure on stress</a:t>
            </a:r>
          </a:p>
          <a:p>
            <a:r>
              <a:rPr lang="en-ZA" sz="2000" dirty="0"/>
              <a:t>2 experiments</a:t>
            </a:r>
          </a:p>
          <a:p>
            <a:pPr marL="0" indent="-4762">
              <a:buNone/>
            </a:pPr>
            <a:r>
              <a:rPr lang="en-ZA" sz="2000" noProof="1"/>
              <a:t>experiments provided </a:t>
            </a:r>
            <a:r>
              <a:rPr lang="en-ZA" sz="2000" b="1" noProof="1"/>
              <a:t>different</a:t>
            </a:r>
            <a:r>
              <a:rPr lang="en-ZA" sz="2000" noProof="1"/>
              <a:t> results due to participants </a:t>
            </a:r>
            <a:r>
              <a:rPr lang="en-ZA" sz="2000" b="1" noProof="1"/>
              <a:t>perception</a:t>
            </a:r>
            <a:r>
              <a:rPr lang="en-ZA" sz="2000" noProof="1"/>
              <a:t> of stress </a:t>
            </a:r>
          </a:p>
          <a:p>
            <a:pPr lvl="1"/>
            <a:endParaRPr lang="en-ZA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EAE9AB-D0D0-40A7-9B70-EE3F691A8237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428FB3-1B21-4A5A-8ACF-DB480121DF37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EBAF98-0D9C-40D7-8398-8348A1B08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E7EAF85-8223-463E-9206-A880FC93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847975"/>
            <a:ext cx="2869604" cy="233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C903C-AAC3-4C63-8C80-35D35CE78F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24"/>
          <a:stretch/>
        </p:blipFill>
        <p:spPr>
          <a:xfrm>
            <a:off x="0" y="3569302"/>
            <a:ext cx="3656012" cy="3199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81373F-8EEA-4331-8B32-837876D71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17858"/>
          <a:stretch/>
        </p:blipFill>
        <p:spPr>
          <a:xfrm>
            <a:off x="8302623" y="3565758"/>
            <a:ext cx="3886202" cy="3022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F5236A-630A-4FBF-A4FB-0E243928B7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33" y="4495800"/>
            <a:ext cx="3778620" cy="21288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809700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04630" y="1476300"/>
            <a:ext cx="8991599" cy="2819400"/>
          </a:xfrm>
        </p:spPr>
        <p:txBody>
          <a:bodyPr>
            <a:normAutofit/>
          </a:bodyPr>
          <a:lstStyle/>
          <a:p>
            <a:pPr marL="274320" lvl="1" indent="0">
              <a:lnSpc>
                <a:spcPct val="150000"/>
              </a:lnSpc>
              <a:buNone/>
            </a:pPr>
            <a:r>
              <a:rPr lang="en-ZA" sz="2600" dirty="0">
                <a:latin typeface="Arial" panose="020B0604020202020204" pitchFamily="34" charset="0"/>
                <a:cs typeface="Arial" panose="020B0604020202020204" pitchFamily="34" charset="0"/>
              </a:rPr>
              <a:t>Can we </a:t>
            </a:r>
            <a:r>
              <a:rPr lang="en-ZA" sz="2600" b="1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ZA" sz="2600" dirty="0">
                <a:latin typeface="Arial" panose="020B0604020202020204" pitchFamily="34" charset="0"/>
                <a:cs typeface="Arial" panose="020B0604020202020204" pitchFamily="34" charset="0"/>
              </a:rPr>
              <a:t> positives </a:t>
            </a:r>
            <a:r>
              <a:rPr lang="en-ZA" sz="2600" b="1" dirty="0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en-ZA" sz="26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ZA" sz="2600" b="1" dirty="0">
                <a:latin typeface="Arial" panose="020B0604020202020204" pitchFamily="34" charset="0"/>
                <a:cs typeface="Arial" panose="020B0604020202020204" pitchFamily="34" charset="0"/>
              </a:rPr>
              <a:t>attention restoration</a:t>
            </a:r>
            <a:r>
              <a:rPr lang="en-ZA" sz="2600" dirty="0">
                <a:latin typeface="Arial" panose="020B0604020202020204" pitchFamily="34" charset="0"/>
                <a:cs typeface="Arial" panose="020B0604020202020204" pitchFamily="34" charset="0"/>
              </a:rPr>
              <a:t> on individuals exposed to </a:t>
            </a:r>
            <a:r>
              <a:rPr lang="en-ZA" sz="2600" b="1" dirty="0">
                <a:latin typeface="Arial" panose="020B0604020202020204" pitchFamily="34" charset="0"/>
                <a:cs typeface="Arial" panose="020B0604020202020204" pitchFamily="34" charset="0"/>
              </a:rPr>
              <a:t>nature scenes </a:t>
            </a:r>
            <a:r>
              <a:rPr lang="en-ZA" sz="2600" dirty="0">
                <a:latin typeface="Arial" panose="020B0604020202020204" pitchFamily="34" charset="0"/>
                <a:cs typeface="Arial" panose="020B0604020202020204" pitchFamily="34" charset="0"/>
              </a:rPr>
              <a:t>delivered through </a:t>
            </a:r>
            <a:r>
              <a:rPr lang="en-ZA" sz="2600" b="1" dirty="0">
                <a:latin typeface="Arial" panose="020B0604020202020204" pitchFamily="34" charset="0"/>
                <a:cs typeface="Arial" panose="020B0604020202020204" pitchFamily="34" charset="0"/>
              </a:rPr>
              <a:t>Virtual Reality </a:t>
            </a:r>
            <a:r>
              <a:rPr lang="en-ZA" sz="2600" dirty="0">
                <a:latin typeface="Arial" panose="020B0604020202020204" pitchFamily="34" charset="0"/>
                <a:cs typeface="Arial" panose="020B0604020202020204" pitchFamily="34" charset="0"/>
              </a:rPr>
              <a:t>at 10 or less minutes?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AC96D5-D110-4045-9061-6D107CA55173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244C70-B68D-444C-B494-DEF421E95952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1349F5-56E4-4A4D-A4BB-CA2F531D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1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4EE69-077D-467A-847B-D1DC0C161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745" y="3649187"/>
            <a:ext cx="5417079" cy="3047107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809700"/>
          </a:xfrm>
        </p:spPr>
        <p:txBody>
          <a:bodyPr/>
          <a:lstStyle/>
          <a:p>
            <a:r>
              <a:rPr lang="en-US" dirty="0"/>
              <a:t>Research Method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3" y="1676400"/>
            <a:ext cx="9601200" cy="3429000"/>
          </a:xfrm>
        </p:spPr>
        <p:txBody>
          <a:bodyPr/>
          <a:lstStyle/>
          <a:p>
            <a:r>
              <a:rPr lang="en-ZA" dirty="0"/>
              <a:t>For this study our group will conduct an </a:t>
            </a:r>
            <a:r>
              <a:rPr lang="en-ZA" b="1" dirty="0"/>
              <a:t>experiment</a:t>
            </a:r>
            <a:r>
              <a:rPr lang="en-ZA" dirty="0"/>
              <a:t> </a:t>
            </a:r>
          </a:p>
          <a:p>
            <a:r>
              <a:rPr lang="en-ZA" dirty="0"/>
              <a:t>A combination of </a:t>
            </a:r>
            <a:r>
              <a:rPr lang="en-ZA" b="1" dirty="0"/>
              <a:t>surveys</a:t>
            </a:r>
            <a:r>
              <a:rPr lang="en-ZA" dirty="0"/>
              <a:t> and </a:t>
            </a:r>
            <a:r>
              <a:rPr lang="en-ZA" b="1" dirty="0"/>
              <a:t>interactive test </a:t>
            </a:r>
            <a:r>
              <a:rPr lang="en-ZA" dirty="0"/>
              <a:t>will be administered to assess attention </a:t>
            </a:r>
          </a:p>
          <a:p>
            <a:r>
              <a:rPr lang="en-ZA" b="1" dirty="0"/>
              <a:t>Quantitative data </a:t>
            </a:r>
            <a:r>
              <a:rPr lang="en-ZA" dirty="0"/>
              <a:t>will be gathered and analysed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9DFC0-0515-4B3D-8B14-4CCF745BE46C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7A9998-A66B-4C47-B3DF-105FA3647FB0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34368E-0F96-49EA-B74B-5920E16AB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9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9A271-3C8B-4598-9685-290715F6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833" r="15555" b="28333"/>
          <a:stretch/>
        </p:blipFill>
        <p:spPr>
          <a:xfrm>
            <a:off x="7007225" y="3321642"/>
            <a:ext cx="5181600" cy="32385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65730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1" y="1219200"/>
            <a:ext cx="9601200" cy="4495800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ZA" sz="2800" dirty="0"/>
              <a:t>Exposure to nature scenes through VR can </a:t>
            </a:r>
          </a:p>
          <a:p>
            <a:pPr marL="274320" lvl="1" indent="0">
              <a:buNone/>
            </a:pPr>
            <a:r>
              <a:rPr lang="en-ZA" sz="2800" dirty="0"/>
              <a:t>restore one’s attention in less than 15 minutes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D1180C-1C2C-4A2A-8A4F-3F7A754E5293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183CDE-7FFF-4B4D-846A-74AF3C445688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4B0A3-47B9-4E74-A5CF-E31D55B79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1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777B2A-452A-4578-AE40-9AC01A158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400625"/>
              </p:ext>
            </p:extLst>
          </p:nvPr>
        </p:nvGraphicFramePr>
        <p:xfrm>
          <a:off x="379412" y="1981199"/>
          <a:ext cx="11506200" cy="279373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1694791387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08910831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00681082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660653037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219034593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31175731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480941060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430929968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130912663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403167137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Vigilance tasks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VR Session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897876"/>
                  </a:ext>
                </a:extLst>
              </a:tr>
              <a:tr h="1670863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Emotional </a:t>
                      </a:r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</a:rPr>
                        <a:t>baseline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Cognitive </a:t>
                      </a:r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baseline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Attention depletion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Emotional state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Cognitive </a:t>
                      </a:r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performance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Restoration</a:t>
                      </a:r>
                      <a:endParaRPr lang="en-US" b="1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Cognitive </a:t>
                      </a:r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performance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Emotional </a:t>
                      </a:r>
                    </a:p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sate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20685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1EA59229-1AA9-4BDC-8E11-4EFA8B2F0784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EB4E95-982C-4FCD-9BEB-7573A6B296E8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1ADD25-5DA0-46AF-91A9-16FFE963B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0204CC-2335-4FCF-A992-4BB21BA85E88}"/>
              </a:ext>
            </a:extLst>
          </p:cNvPr>
          <p:cNvSpPr/>
          <p:nvPr/>
        </p:nvSpPr>
        <p:spPr>
          <a:xfrm>
            <a:off x="379412" y="2911548"/>
            <a:ext cx="11506200" cy="358964"/>
          </a:xfrm>
          <a:prstGeom prst="rightArrow">
            <a:avLst>
              <a:gd name="adj1" fmla="val 50000"/>
              <a:gd name="adj2" fmla="val 24198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BF3A26-93B6-46CE-B7A5-7DB4CC60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1143000"/>
          </a:xfrm>
        </p:spPr>
        <p:txBody>
          <a:bodyPr/>
          <a:lstStyle/>
          <a:p>
            <a:r>
              <a:rPr lang="en-ZA" dirty="0"/>
              <a:t>Preliminary Framework / Setup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E47927-D95E-4B57-ABB2-F924759D0535}"/>
              </a:ext>
            </a:extLst>
          </p:cNvPr>
          <p:cNvSpPr txBox="1"/>
          <p:nvPr/>
        </p:nvSpPr>
        <p:spPr>
          <a:xfrm>
            <a:off x="379412" y="5029200"/>
            <a:ext cx="2209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4 min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863DC-82B1-4AAB-BF4D-A39675CB0993}"/>
              </a:ext>
            </a:extLst>
          </p:cNvPr>
          <p:cNvSpPr txBox="1"/>
          <p:nvPr/>
        </p:nvSpPr>
        <p:spPr>
          <a:xfrm>
            <a:off x="2741612" y="5034521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8 min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93F65-8FA4-4F73-8565-BFD30111B557}"/>
              </a:ext>
            </a:extLst>
          </p:cNvPr>
          <p:cNvSpPr txBox="1"/>
          <p:nvPr/>
        </p:nvSpPr>
        <p:spPr>
          <a:xfrm>
            <a:off x="3808412" y="5037156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30 min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A735F-7E42-4CF7-B6D0-FF8CBC04413D}"/>
              </a:ext>
            </a:extLst>
          </p:cNvPr>
          <p:cNvSpPr txBox="1"/>
          <p:nvPr/>
        </p:nvSpPr>
        <p:spPr>
          <a:xfrm>
            <a:off x="5027796" y="5037156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1 min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A8C90-E3A5-46A1-849F-6F87D9228A47}"/>
              </a:ext>
            </a:extLst>
          </p:cNvPr>
          <p:cNvSpPr txBox="1"/>
          <p:nvPr/>
        </p:nvSpPr>
        <p:spPr>
          <a:xfrm>
            <a:off x="6132512" y="5037156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8 min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406E7-6DCF-4DDA-997F-6167A08333D3}"/>
              </a:ext>
            </a:extLst>
          </p:cNvPr>
          <p:cNvSpPr txBox="1"/>
          <p:nvPr/>
        </p:nvSpPr>
        <p:spPr>
          <a:xfrm>
            <a:off x="8456428" y="5026777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8 min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D6687-967F-41EA-B8EE-996FA63B777B}"/>
              </a:ext>
            </a:extLst>
          </p:cNvPr>
          <p:cNvSpPr txBox="1"/>
          <p:nvPr/>
        </p:nvSpPr>
        <p:spPr>
          <a:xfrm>
            <a:off x="7237228" y="5301435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10 min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D05C22-DA63-406E-B270-4DF002D8F3CF}"/>
              </a:ext>
            </a:extLst>
          </p:cNvPr>
          <p:cNvSpPr txBox="1"/>
          <p:nvPr/>
        </p:nvSpPr>
        <p:spPr>
          <a:xfrm>
            <a:off x="7237228" y="5568349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8 min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DCF1AE-0A3C-4289-A6FC-B107FD8F7A15}"/>
              </a:ext>
            </a:extLst>
          </p:cNvPr>
          <p:cNvSpPr txBox="1"/>
          <p:nvPr/>
        </p:nvSpPr>
        <p:spPr>
          <a:xfrm>
            <a:off x="7237228" y="5830568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i="1" dirty="0"/>
              <a:t>none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C7CB4-E68F-47E3-A67D-F7586BC1BB90}"/>
              </a:ext>
            </a:extLst>
          </p:cNvPr>
          <p:cNvSpPr txBox="1"/>
          <p:nvPr/>
        </p:nvSpPr>
        <p:spPr>
          <a:xfrm>
            <a:off x="7233684" y="5026777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15 min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3AED90-F7B6-456B-9584-3FC5D26DBE13}"/>
              </a:ext>
            </a:extLst>
          </p:cNvPr>
          <p:cNvSpPr txBox="1"/>
          <p:nvPr/>
        </p:nvSpPr>
        <p:spPr>
          <a:xfrm>
            <a:off x="9598025" y="5021352"/>
            <a:ext cx="2209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4 min </a:t>
            </a:r>
          </a:p>
        </p:txBody>
      </p:sp>
    </p:spTree>
    <p:extLst>
      <p:ext uri="{BB962C8B-B14F-4D97-AF65-F5344CB8AC3E}">
        <p14:creationId xmlns:p14="http://schemas.microsoft.com/office/powerpoint/2010/main" val="399276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4212" y="152400"/>
            <a:ext cx="9601200" cy="809700"/>
          </a:xfrm>
        </p:spPr>
        <p:txBody>
          <a:bodyPr/>
          <a:lstStyle/>
          <a:p>
            <a:r>
              <a:rPr lang="en-ZA" dirty="0">
                <a:solidFill>
                  <a:schemeClr val="tx2"/>
                </a:solidFill>
              </a:rPr>
              <a:t>Preliminary Framework / Setup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61299" y="1181100"/>
            <a:ext cx="9601200" cy="4495800"/>
          </a:xfrm>
        </p:spPr>
        <p:txBody>
          <a:bodyPr>
            <a:normAutofit/>
          </a:bodyPr>
          <a:lstStyle/>
          <a:p>
            <a:r>
              <a:rPr lang="en-ZA" dirty="0"/>
              <a:t>The participants will be provided PANAS and DSSQ to assess mood and anxiety</a:t>
            </a:r>
          </a:p>
          <a:p>
            <a:r>
              <a:rPr lang="en-ZA" dirty="0"/>
              <a:t>Then the 2 back test be administered to establish the baseline</a:t>
            </a:r>
          </a:p>
          <a:p>
            <a:r>
              <a:rPr lang="en-ZA" dirty="0"/>
              <a:t>Participants will take the vigilance task assess attention</a:t>
            </a:r>
          </a:p>
          <a:p>
            <a:r>
              <a:rPr lang="en-ZA" dirty="0"/>
              <a:t>Another PANAS assessment will be conducted</a:t>
            </a:r>
          </a:p>
          <a:p>
            <a:r>
              <a:rPr lang="en-ZA" dirty="0"/>
              <a:t>The 2-back test will be administered again</a:t>
            </a:r>
          </a:p>
          <a:p>
            <a:endParaRPr lang="en-ZA" dirty="0"/>
          </a:p>
          <a:p>
            <a:endParaRPr lang="en-ZA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30B1825C-C96D-44F2-8EC0-A445D6C463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150292"/>
              </p:ext>
            </p:extLst>
          </p:nvPr>
        </p:nvGraphicFramePr>
        <p:xfrm>
          <a:off x="-1" y="5734234"/>
          <a:ext cx="12188830" cy="112287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8883">
                  <a:extLst>
                    <a:ext uri="{9D8B030D-6E8A-4147-A177-3AD203B41FA5}">
                      <a16:colId xmlns:a16="http://schemas.microsoft.com/office/drawing/2014/main" val="169479138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108910831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300681082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66065303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21903459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311757311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148094106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1430929968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313091266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403167137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Vigilance tasks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VR Session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89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6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809700"/>
          </a:xfrm>
        </p:spPr>
        <p:txBody>
          <a:bodyPr/>
          <a:lstStyle/>
          <a:p>
            <a:r>
              <a:rPr lang="en-ZA" dirty="0"/>
              <a:t>Preliminary Framework / Setup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61299" y="1181100"/>
            <a:ext cx="9601200" cy="4495800"/>
          </a:xfrm>
        </p:spPr>
        <p:txBody>
          <a:bodyPr>
            <a:normAutofit/>
          </a:bodyPr>
          <a:lstStyle/>
          <a:p>
            <a:r>
              <a:rPr lang="en-ZA" dirty="0"/>
              <a:t>The 2-back test will be administered again</a:t>
            </a:r>
          </a:p>
          <a:p>
            <a:r>
              <a:rPr lang="en-ZA" dirty="0"/>
              <a:t>The participants will be expose to nature scenes provided by a VR headset</a:t>
            </a:r>
          </a:p>
          <a:p>
            <a:r>
              <a:rPr lang="en-ZA" dirty="0"/>
              <a:t>The 2-back test will be administered again</a:t>
            </a:r>
          </a:p>
          <a:p>
            <a:r>
              <a:rPr lang="en-ZA" dirty="0"/>
              <a:t>The participants will be provided PANAS and DSSQ to assess mood and anxiety</a:t>
            </a:r>
          </a:p>
          <a:p>
            <a:endParaRPr lang="en-ZA" dirty="0"/>
          </a:p>
          <a:p>
            <a:endParaRPr lang="en-ZA" dirty="0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42B3323-AAEC-4844-B0FF-4B3027B79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793698"/>
              </p:ext>
            </p:extLst>
          </p:nvPr>
        </p:nvGraphicFramePr>
        <p:xfrm>
          <a:off x="-1" y="5734234"/>
          <a:ext cx="12188830" cy="112287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8883">
                  <a:extLst>
                    <a:ext uri="{9D8B030D-6E8A-4147-A177-3AD203B41FA5}">
                      <a16:colId xmlns:a16="http://schemas.microsoft.com/office/drawing/2014/main" val="169479138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108910831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300681082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66065303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21903459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311757311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148094106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1430929968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313091266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403167137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Vigilance tasks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VR Session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89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0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809700"/>
          </a:xfrm>
        </p:spPr>
        <p:txBody>
          <a:bodyPr/>
          <a:lstStyle/>
          <a:p>
            <a:r>
              <a:rPr lang="en-ZA" dirty="0"/>
              <a:t>Preliminary Framework / Setup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61299" y="1181100"/>
            <a:ext cx="9601200" cy="4495800"/>
          </a:xfrm>
        </p:spPr>
        <p:txBody>
          <a:bodyPr>
            <a:normAutofit/>
          </a:bodyPr>
          <a:lstStyle/>
          <a:p>
            <a:r>
              <a:rPr lang="en-ZA" dirty="0"/>
              <a:t>The 2-back test will be administered again</a:t>
            </a:r>
          </a:p>
          <a:p>
            <a:r>
              <a:rPr lang="en-ZA" dirty="0"/>
              <a:t>The participants will be expose to nature scenes provided by a VR headset</a:t>
            </a:r>
          </a:p>
          <a:p>
            <a:r>
              <a:rPr lang="en-ZA" dirty="0"/>
              <a:t>The 2-back test will be administered again</a:t>
            </a:r>
          </a:p>
          <a:p>
            <a:r>
              <a:rPr lang="en-ZA" dirty="0"/>
              <a:t>The participants will be provided PANAS and DSSQ to assess mood and anxiety</a:t>
            </a:r>
          </a:p>
          <a:p>
            <a:endParaRPr lang="en-ZA" dirty="0"/>
          </a:p>
          <a:p>
            <a:endParaRPr lang="en-ZA" dirty="0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42B3323-AAEC-4844-B0FF-4B3027B79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918403"/>
              </p:ext>
            </p:extLst>
          </p:nvPr>
        </p:nvGraphicFramePr>
        <p:xfrm>
          <a:off x="-1" y="5734234"/>
          <a:ext cx="12188830" cy="112287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8883">
                  <a:extLst>
                    <a:ext uri="{9D8B030D-6E8A-4147-A177-3AD203B41FA5}">
                      <a16:colId xmlns:a16="http://schemas.microsoft.com/office/drawing/2014/main" val="169479138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108910831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3006810824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660653037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21903459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2311757311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1480941060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1430929968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3130912663"/>
                    </a:ext>
                  </a:extLst>
                </a:gridCol>
                <a:gridCol w="1218883">
                  <a:extLst>
                    <a:ext uri="{9D8B030D-6E8A-4147-A177-3AD203B41FA5}">
                      <a16:colId xmlns:a16="http://schemas.microsoft.com/office/drawing/2014/main" val="403167137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Vigilance tasks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VR Session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89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67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777B2A-452A-4578-AE40-9AC01A15849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79412" y="1981199"/>
          <a:ext cx="11506200" cy="279373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1694791387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08910831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00681082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660653037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219034593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311757311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480941060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430929968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130912663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403167137"/>
                    </a:ext>
                  </a:extLst>
                </a:gridCol>
              </a:tblGrid>
              <a:tr h="1122874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Vigilance tasks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VR Session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2-Back test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PANAS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DSSQ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897876"/>
                  </a:ext>
                </a:extLst>
              </a:tr>
              <a:tr h="1670863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Emotional </a:t>
                      </a:r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  <a:solidFill>
                            <a:schemeClr val="tx2"/>
                          </a:solidFill>
                        </a:rPr>
                        <a:t>baseline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Cognitive </a:t>
                      </a:r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baseline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Attention depletion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Emotional state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Cognitive </a:t>
                      </a:r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performance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Restoration</a:t>
                      </a:r>
                      <a:endParaRPr lang="en-US" b="1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Cognitive </a:t>
                      </a:r>
                      <a:r>
                        <a:rPr lang="de-DE" dirty="0">
                          <a:ln>
                            <a:solidFill>
                              <a:schemeClr val="tx2"/>
                            </a:solidFill>
                          </a:ln>
                        </a:rPr>
                        <a:t>performance</a:t>
                      </a:r>
                      <a:endParaRPr lang="en-US" dirty="0">
                        <a:ln>
                          <a:solidFill>
                            <a:schemeClr val="tx2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Emotional </a:t>
                      </a:r>
                    </a:p>
                    <a:p>
                      <a:pPr algn="ctr"/>
                      <a:r>
                        <a:rPr lang="de-DE" dirty="0">
                          <a:ln>
                            <a:solidFill>
                              <a:schemeClr val="accent1"/>
                            </a:solidFill>
                          </a:ln>
                        </a:rPr>
                        <a:t>sate</a:t>
                      </a:r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20685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1EA59229-1AA9-4BDC-8E11-4EFA8B2F0784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EB4E95-982C-4FCD-9BEB-7573A6B296E8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1ADD25-5DA0-46AF-91A9-16FFE963B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0204CC-2335-4FCF-A992-4BB21BA85E88}"/>
              </a:ext>
            </a:extLst>
          </p:cNvPr>
          <p:cNvSpPr/>
          <p:nvPr/>
        </p:nvSpPr>
        <p:spPr>
          <a:xfrm>
            <a:off x="379412" y="2911548"/>
            <a:ext cx="11506200" cy="358964"/>
          </a:xfrm>
          <a:prstGeom prst="rightArrow">
            <a:avLst>
              <a:gd name="adj1" fmla="val 50000"/>
              <a:gd name="adj2" fmla="val 24198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BF3A26-93B6-46CE-B7A5-7DB4CC60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1143000"/>
          </a:xfrm>
        </p:spPr>
        <p:txBody>
          <a:bodyPr/>
          <a:lstStyle/>
          <a:p>
            <a:r>
              <a:rPr lang="en-ZA" dirty="0"/>
              <a:t>Preliminary Framework / Setup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E47927-D95E-4B57-ABB2-F924759D0535}"/>
              </a:ext>
            </a:extLst>
          </p:cNvPr>
          <p:cNvSpPr txBox="1"/>
          <p:nvPr/>
        </p:nvSpPr>
        <p:spPr>
          <a:xfrm>
            <a:off x="379412" y="5029200"/>
            <a:ext cx="2209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4 min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863DC-82B1-4AAB-BF4D-A39675CB0993}"/>
              </a:ext>
            </a:extLst>
          </p:cNvPr>
          <p:cNvSpPr txBox="1"/>
          <p:nvPr/>
        </p:nvSpPr>
        <p:spPr>
          <a:xfrm>
            <a:off x="2741612" y="5034521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8 min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93F65-8FA4-4F73-8565-BFD30111B557}"/>
              </a:ext>
            </a:extLst>
          </p:cNvPr>
          <p:cNvSpPr txBox="1"/>
          <p:nvPr/>
        </p:nvSpPr>
        <p:spPr>
          <a:xfrm>
            <a:off x="3808412" y="5037156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30 min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A735F-7E42-4CF7-B6D0-FF8CBC04413D}"/>
              </a:ext>
            </a:extLst>
          </p:cNvPr>
          <p:cNvSpPr txBox="1"/>
          <p:nvPr/>
        </p:nvSpPr>
        <p:spPr>
          <a:xfrm>
            <a:off x="5027796" y="5037156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1 min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A8C90-E3A5-46A1-849F-6F87D9228A47}"/>
              </a:ext>
            </a:extLst>
          </p:cNvPr>
          <p:cNvSpPr txBox="1"/>
          <p:nvPr/>
        </p:nvSpPr>
        <p:spPr>
          <a:xfrm>
            <a:off x="6132512" y="5037156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8 min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406E7-6DCF-4DDA-997F-6167A08333D3}"/>
              </a:ext>
            </a:extLst>
          </p:cNvPr>
          <p:cNvSpPr txBox="1"/>
          <p:nvPr/>
        </p:nvSpPr>
        <p:spPr>
          <a:xfrm>
            <a:off x="8456428" y="5026777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8 min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D6687-967F-41EA-B8EE-996FA63B777B}"/>
              </a:ext>
            </a:extLst>
          </p:cNvPr>
          <p:cNvSpPr txBox="1"/>
          <p:nvPr/>
        </p:nvSpPr>
        <p:spPr>
          <a:xfrm>
            <a:off x="7237228" y="5301435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10 min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D05C22-DA63-406E-B270-4DF002D8F3CF}"/>
              </a:ext>
            </a:extLst>
          </p:cNvPr>
          <p:cNvSpPr txBox="1"/>
          <p:nvPr/>
        </p:nvSpPr>
        <p:spPr>
          <a:xfrm>
            <a:off x="7237228" y="5568349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8 min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DCF1AE-0A3C-4289-A6FC-B107FD8F7A15}"/>
              </a:ext>
            </a:extLst>
          </p:cNvPr>
          <p:cNvSpPr txBox="1"/>
          <p:nvPr/>
        </p:nvSpPr>
        <p:spPr>
          <a:xfrm>
            <a:off x="7237228" y="5830568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i="1" dirty="0"/>
              <a:t>none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C7CB4-E68F-47E3-A67D-F7586BC1BB90}"/>
              </a:ext>
            </a:extLst>
          </p:cNvPr>
          <p:cNvSpPr txBox="1"/>
          <p:nvPr/>
        </p:nvSpPr>
        <p:spPr>
          <a:xfrm>
            <a:off x="7233684" y="5026777"/>
            <a:ext cx="1066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15 min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3AED90-F7B6-456B-9584-3FC5D26DBE13}"/>
              </a:ext>
            </a:extLst>
          </p:cNvPr>
          <p:cNvSpPr txBox="1"/>
          <p:nvPr/>
        </p:nvSpPr>
        <p:spPr>
          <a:xfrm>
            <a:off x="9598025" y="5021352"/>
            <a:ext cx="2209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4 min </a:t>
            </a:r>
          </a:p>
        </p:txBody>
      </p:sp>
    </p:spTree>
    <p:extLst>
      <p:ext uri="{BB962C8B-B14F-4D97-AF65-F5344CB8AC3E}">
        <p14:creationId xmlns:p14="http://schemas.microsoft.com/office/powerpoint/2010/main" val="210738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Preliminary Framework / Setup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90E35D-E81B-4F29-949D-80E83AAC5F49}"/>
              </a:ext>
            </a:extLst>
          </p:cNvPr>
          <p:cNvSpPr/>
          <p:nvPr/>
        </p:nvSpPr>
        <p:spPr>
          <a:xfrm>
            <a:off x="3090415" y="2209800"/>
            <a:ext cx="6096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2400" dirty="0"/>
              <a:t>PANAS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A30E6-B02F-4B56-9933-203DB93068DA}"/>
              </a:ext>
            </a:extLst>
          </p:cNvPr>
          <p:cNvSpPr/>
          <p:nvPr/>
        </p:nvSpPr>
        <p:spPr>
          <a:xfrm>
            <a:off x="3700015" y="2209800"/>
            <a:ext cx="6096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2400" dirty="0"/>
              <a:t>DDSQ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FF4CC4-980B-457F-BD8B-99496CF476EC}"/>
              </a:ext>
            </a:extLst>
          </p:cNvPr>
          <p:cNvSpPr/>
          <p:nvPr/>
        </p:nvSpPr>
        <p:spPr>
          <a:xfrm>
            <a:off x="4309615" y="2209800"/>
            <a:ext cx="609600" cy="24384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200" dirty="0"/>
              <a:t>2back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80A57C-F78D-461A-A647-93E5CE0D2397}"/>
              </a:ext>
            </a:extLst>
          </p:cNvPr>
          <p:cNvSpPr/>
          <p:nvPr/>
        </p:nvSpPr>
        <p:spPr>
          <a:xfrm>
            <a:off x="4919215" y="2209800"/>
            <a:ext cx="609600" cy="24384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200" dirty="0"/>
              <a:t>Vigilance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2C7326-D50F-4BA3-9700-E409D2208740}"/>
              </a:ext>
            </a:extLst>
          </p:cNvPr>
          <p:cNvSpPr/>
          <p:nvPr/>
        </p:nvSpPr>
        <p:spPr>
          <a:xfrm>
            <a:off x="5528815" y="2209800"/>
            <a:ext cx="6096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2400" dirty="0"/>
              <a:t>PANAS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0E3874-5981-4824-9ED0-FE475E855BDA}"/>
              </a:ext>
            </a:extLst>
          </p:cNvPr>
          <p:cNvSpPr/>
          <p:nvPr/>
        </p:nvSpPr>
        <p:spPr>
          <a:xfrm>
            <a:off x="6104554" y="2209800"/>
            <a:ext cx="609600" cy="24384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200" dirty="0"/>
              <a:t>2back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939070-9FFA-48E8-88DE-895D9B166B21}"/>
              </a:ext>
            </a:extLst>
          </p:cNvPr>
          <p:cNvSpPr/>
          <p:nvPr/>
        </p:nvSpPr>
        <p:spPr>
          <a:xfrm>
            <a:off x="6709083" y="2209800"/>
            <a:ext cx="609600" cy="24384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2400" dirty="0"/>
              <a:t>VR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D43B6C-9FC0-4336-9110-6C4B0FEDC78B}"/>
              </a:ext>
            </a:extLst>
          </p:cNvPr>
          <p:cNvSpPr/>
          <p:nvPr/>
        </p:nvSpPr>
        <p:spPr>
          <a:xfrm>
            <a:off x="7318683" y="2209800"/>
            <a:ext cx="609600" cy="24384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200" dirty="0"/>
              <a:t>2back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56B1A8-4FD8-48B8-B6B8-708FD5C94DBD}"/>
              </a:ext>
            </a:extLst>
          </p:cNvPr>
          <p:cNvSpPr/>
          <p:nvPr/>
        </p:nvSpPr>
        <p:spPr>
          <a:xfrm>
            <a:off x="7923212" y="2209800"/>
            <a:ext cx="6096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2400" dirty="0"/>
              <a:t>PANAS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8E44D1-C212-495F-80B8-13CB44F3CB4B}"/>
              </a:ext>
            </a:extLst>
          </p:cNvPr>
          <p:cNvSpPr/>
          <p:nvPr/>
        </p:nvSpPr>
        <p:spPr>
          <a:xfrm>
            <a:off x="8532812" y="2209800"/>
            <a:ext cx="6096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2400" dirty="0"/>
              <a:t>DDSQ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7BEBF6-5B80-47E6-B0DB-6DDED22E97FE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C11C2F-904D-4CED-A527-3E583004241E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365D5A7-698C-4B3C-90C9-17F6EEDBC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718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12188825" cy="1143000"/>
          </a:xfrm>
        </p:spPr>
        <p:txBody>
          <a:bodyPr/>
          <a:lstStyle/>
          <a:p>
            <a:pPr algn="ctr"/>
            <a:r>
              <a:rPr lang="en-US" dirty="0"/>
              <a:t>Back to Nature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5790-4F76-47DA-B711-2C1856F6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33" y="1752600"/>
            <a:ext cx="6080679" cy="4275045"/>
          </a:xfrm>
          <a:prstGeom prst="rect">
            <a:avLst/>
          </a:prstGeom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D0C9D16-BE88-4804-99CD-0ADA91AD8FF9}"/>
              </a:ext>
            </a:extLst>
          </p:cNvPr>
          <p:cNvSpPr txBox="1">
            <a:spLocks/>
          </p:cNvSpPr>
          <p:nvPr/>
        </p:nvSpPr>
        <p:spPr>
          <a:xfrm>
            <a:off x="8479391" y="2670922"/>
            <a:ext cx="3733801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Project Review and Feedback</a:t>
            </a:r>
          </a:p>
          <a:p>
            <a:r>
              <a:rPr lang="en-US" sz="2000" dirty="0"/>
              <a:t>Research Practicum</a:t>
            </a:r>
          </a:p>
          <a:p>
            <a:r>
              <a:rPr lang="en-US" sz="2000" dirty="0"/>
              <a:t>IDS6916</a:t>
            </a:r>
          </a:p>
          <a:p>
            <a:endParaRPr lang="en-US" sz="2000" dirty="0"/>
          </a:p>
          <a:p>
            <a:r>
              <a:rPr lang="en-US" sz="2000" dirty="0"/>
              <a:t>Andres Hanchi</a:t>
            </a:r>
          </a:p>
          <a:p>
            <a:r>
              <a:rPr lang="en-US" sz="2000" dirty="0"/>
              <a:t>Markus Loennig</a:t>
            </a:r>
          </a:p>
          <a:p>
            <a:r>
              <a:rPr lang="en-US" sz="2000" dirty="0"/>
              <a:t>Marc Mailloux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9F71E9-7CC9-4DDE-8F1A-55A6A2F88DEE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F92A75-35D0-49A6-93C3-C0207BAF1851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85C563-B75E-475F-A6C0-634DC370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87BF1-F33A-431B-8319-E235B57BAA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60" y="1143000"/>
            <a:ext cx="12258085" cy="55626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4212" y="333300"/>
            <a:ext cx="9601200" cy="809700"/>
          </a:xfrm>
        </p:spPr>
        <p:txBody>
          <a:bodyPr/>
          <a:lstStyle/>
          <a:p>
            <a:r>
              <a:rPr lang="en-ZA" dirty="0"/>
              <a:t>Preliminary Framework / Setup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The experiment will be conducted 1 week apart with the same participants using different time intervals</a:t>
            </a:r>
          </a:p>
          <a:p>
            <a:endParaRPr lang="en-ZA" sz="1600" dirty="0"/>
          </a:p>
          <a:p>
            <a:r>
              <a:rPr lang="en-ZA" dirty="0"/>
              <a:t>Qualtrics will be used to record responses and transform data into excel like format</a:t>
            </a:r>
          </a:p>
          <a:p>
            <a:endParaRPr lang="en-ZA" sz="1600" dirty="0"/>
          </a:p>
          <a:p>
            <a:r>
              <a:rPr lang="en-ZA" dirty="0"/>
              <a:t>Data Analysis will be conducted using R-software</a:t>
            </a:r>
          </a:p>
          <a:p>
            <a:endParaRPr lang="en-Z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702AF9-77DD-44A6-987C-2B102A7486C9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8B6F06-DF56-498B-8282-1918621C51E0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4D1DD7-7C40-4211-9037-D1FE82D3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0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Plan of Attack / Rough Deliverables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The VR headset has been allocated</a:t>
            </a:r>
          </a:p>
          <a:p>
            <a:r>
              <a:rPr lang="en-ZA" dirty="0"/>
              <a:t>The software used for the VR nature scenes has also been identified</a:t>
            </a:r>
          </a:p>
          <a:p>
            <a:r>
              <a:rPr lang="en-ZA" dirty="0"/>
              <a:t>PANAS and DDSQ forms have been downloaded</a:t>
            </a:r>
          </a:p>
          <a:p>
            <a:r>
              <a:rPr lang="en-ZA" dirty="0"/>
              <a:t>Access to 2-back test and Vigilance task test is being worked on.</a:t>
            </a:r>
          </a:p>
          <a:p>
            <a:r>
              <a:rPr lang="en-ZA" dirty="0"/>
              <a:t>Next is to start narrowing down the selection of participants </a:t>
            </a:r>
          </a:p>
          <a:p>
            <a:r>
              <a:rPr lang="en-ZA" dirty="0"/>
              <a:t>Identify the location of the experiment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13842F-3B36-48E6-8F36-40C24BD2DFF9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59C303-74BA-473F-8DCD-2B9AFDE9417A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510897-90DB-432E-822F-3789D161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65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" y="1786"/>
            <a:ext cx="12181152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9288" y="2750446"/>
            <a:ext cx="5574679" cy="678554"/>
          </a:xfrm>
        </p:spPr>
        <p:txBody>
          <a:bodyPr>
            <a:noAutofit/>
          </a:bodyPr>
          <a:lstStyle/>
          <a:p>
            <a:pPr algn="r"/>
            <a:r>
              <a:rPr lang="en-US" sz="3599" b="1" dirty="0">
                <a:solidFill>
                  <a:srgbClr val="FFC000"/>
                </a:solidFill>
                <a:latin typeface="Helvetica" charset="0"/>
                <a:ea typeface="Helvetica" charset="0"/>
                <a:cs typeface="Helvetica" charset="0"/>
              </a:rPr>
              <a:t>Questions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703" y="5907786"/>
            <a:ext cx="703515" cy="9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38100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 to Nature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D0C9D16-BE88-4804-99CD-0ADA91AD8FF9}"/>
              </a:ext>
            </a:extLst>
          </p:cNvPr>
          <p:cNvSpPr txBox="1">
            <a:spLocks/>
          </p:cNvSpPr>
          <p:nvPr/>
        </p:nvSpPr>
        <p:spPr>
          <a:xfrm>
            <a:off x="4227510" y="1777315"/>
            <a:ext cx="3733801" cy="218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Font typeface="Euphemia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 Review and Feedback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Research Practicum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IDS6916</a:t>
            </a:r>
          </a:p>
          <a:p>
            <a:pPr algn="ctr"/>
            <a:endParaRPr lang="en-US" sz="20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Andres Hanchi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Markus Loennig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Marc Mailloux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9F71E9-7CC9-4DDE-8F1A-55A6A2F88DEE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F92A75-35D0-49A6-93C3-C0207BAF1851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85C563-B75E-475F-A6C0-634DC370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B3FFA45-DE40-4676-9CEF-8FE85BE82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2411088"/>
            <a:ext cx="2701245" cy="1801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736306-2CCB-4A58-AEF9-3C3F735E19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38" y="4380794"/>
            <a:ext cx="2923544" cy="2001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CEFA53-66F9-4B04-B266-658A408A34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63" y="4212027"/>
            <a:ext cx="2727401" cy="1806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9B5EC-CA04-4CB7-A15F-12C8CBA30D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335" y="606692"/>
            <a:ext cx="2706126" cy="18069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5E2F8C-08AA-4029-80B8-1690334069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2405124"/>
            <a:ext cx="2667001" cy="18069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FD7DFC-25DD-4832-926E-4F3BCA3A22C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609288"/>
            <a:ext cx="2707486" cy="18017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B1286E-0EFD-41FA-A91A-7E33388A93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16297" b="10364"/>
          <a:stretch/>
        </p:blipFill>
        <p:spPr>
          <a:xfrm>
            <a:off x="8609012" y="4213799"/>
            <a:ext cx="2974107" cy="18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56BE9-3965-4E08-A209-08C2F6A874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0"/>
          <a:stretch/>
        </p:blipFill>
        <p:spPr>
          <a:xfrm>
            <a:off x="10285412" y="0"/>
            <a:ext cx="1922148" cy="664534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84212" y="87440"/>
            <a:ext cx="9601200" cy="932307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Topic / Purpose Statement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5212" y="1676400"/>
            <a:ext cx="9220201" cy="4495800"/>
          </a:xfrm>
        </p:spPr>
        <p:txBody>
          <a:bodyPr/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Studies on Attention Restoration Theory (ART) has shown      positive effects that Nature can have on attention restoration</a:t>
            </a:r>
          </a:p>
          <a:p>
            <a:endParaRPr lang="en-ZA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But: researchers arbitrarily decided the length of exposure time (usually 15 minutes or more)</a:t>
            </a:r>
          </a:p>
          <a:p>
            <a:endParaRPr lang="en-ZA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ZA" sz="2600" dirty="0">
                <a:latin typeface="Helvetica" panose="020B0604020202020204" pitchFamily="34" charset="0"/>
                <a:cs typeface="Helvetica" panose="020B0604020202020204" pitchFamily="34" charset="0"/>
              </a:rPr>
              <a:t>Our goal: </a:t>
            </a:r>
          </a:p>
          <a:p>
            <a:pPr lvl="1"/>
            <a:r>
              <a:rPr lang="en-ZA" sz="2600" dirty="0">
                <a:latin typeface="Helvetica" panose="020B0604020202020204" pitchFamily="34" charset="0"/>
                <a:cs typeface="Helvetica" panose="020B0604020202020204" pitchFamily="34" charset="0"/>
              </a:rPr>
              <a:t>study the length needed to show measurable effects of       Nature exposure through Virtual Reality (VR)</a:t>
            </a:r>
          </a:p>
          <a:p>
            <a:endParaRPr lang="en-ZA" noProof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99CCAA-665A-44B7-8FBF-7C2058E5D3AA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C5E50F-1F73-4B4E-97BB-51E6C16D125D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C5052A-F094-4F69-A5FE-B0043B224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AE33BF-C61D-45BB-8D87-9724D8E8A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70" r="7379"/>
          <a:stretch/>
        </p:blipFill>
        <p:spPr>
          <a:xfrm>
            <a:off x="10291669" y="0"/>
            <a:ext cx="1897155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0"/>
            <a:ext cx="9601200" cy="11430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162861" y="1371600"/>
            <a:ext cx="9198751" cy="4495800"/>
          </a:xfrm>
        </p:spPr>
        <p:txBody>
          <a:bodyPr>
            <a:noAutofit/>
          </a:bodyPr>
          <a:lstStyle/>
          <a:p>
            <a:r>
              <a:rPr lang="en-ZA" dirty="0">
                <a:latin typeface="Helvetica" panose="020B0604020202020204" pitchFamily="34" charset="0"/>
                <a:cs typeface="Helvetica" panose="020B0604020202020204" pitchFamily="34" charset="0"/>
              </a:rPr>
              <a:t>Today’s fast pace can have a negative effect on attention</a:t>
            </a:r>
          </a:p>
          <a:p>
            <a:endParaRPr lang="en-ZA" sz="1600" noProof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Directed attention is important for productivity and mental stability</a:t>
            </a:r>
          </a:p>
          <a:p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Several studies based on ART have validated the positive effects that nature and/or nature scene exposure can have on one’s attention and its restoration.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177077-F402-4D88-97B1-42250C0733D6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041830-C13B-4EBA-8282-85C07FF4639E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9A4512-28C4-4E0E-8F44-D996196C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12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2"/>
          <p:cNvSpPr txBox="1">
            <a:spLocks noGrp="1"/>
          </p:cNvSpPr>
          <p:nvPr>
            <p:ph type="title"/>
          </p:nvPr>
        </p:nvSpPr>
        <p:spPr>
          <a:xfrm>
            <a:off x="1108075" y="-457200"/>
            <a:ext cx="9601201" cy="1143000"/>
          </a:xfrm>
          <a:prstGeom prst="rect">
            <a:avLst/>
          </a:prstGeom>
        </p:spPr>
        <p:txBody>
          <a:bodyPr/>
          <a:lstStyle/>
          <a:p>
            <a:r>
              <a:t>Related Works / Literature Review</a:t>
            </a:r>
          </a:p>
        </p:txBody>
      </p:sp>
      <p:sp>
        <p:nvSpPr>
          <p:cNvPr id="121" name="Pre Attention - Assessment"/>
          <p:cNvSpPr/>
          <p:nvPr/>
        </p:nvSpPr>
        <p:spPr>
          <a:xfrm>
            <a:off x="3119053" y="2427240"/>
            <a:ext cx="2206502" cy="85189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Pre Attention - Assessment</a:t>
            </a:r>
          </a:p>
        </p:txBody>
      </p:sp>
      <p:sp>
        <p:nvSpPr>
          <p:cNvPr id="122" name="Nature/Urban Walk"/>
          <p:cNvSpPr/>
          <p:nvPr/>
        </p:nvSpPr>
        <p:spPr>
          <a:xfrm>
            <a:off x="5913530" y="2427240"/>
            <a:ext cx="1434357" cy="851893"/>
          </a:xfrm>
          <a:prstGeom prst="rect">
            <a:avLst/>
          </a:prstGeom>
          <a:gradFill>
            <a:gsLst>
              <a:gs pos="0">
                <a:srgbClr val="579D78"/>
              </a:gs>
              <a:gs pos="50000">
                <a:srgbClr val="349466"/>
              </a:gs>
              <a:gs pos="100000">
                <a:srgbClr val="2A875B"/>
              </a:gs>
            </a:gsLst>
            <a:lin ang="5400000"/>
          </a:gradFill>
          <a:ln w="12700">
            <a:solidFill>
              <a:srgbClr val="146A75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Nature/Urban Walk</a:t>
            </a:r>
          </a:p>
        </p:txBody>
      </p:sp>
      <p:sp>
        <p:nvSpPr>
          <p:cNvPr id="123" name="Experiment 1"/>
          <p:cNvSpPr/>
          <p:nvPr/>
        </p:nvSpPr>
        <p:spPr>
          <a:xfrm>
            <a:off x="838214" y="2472657"/>
            <a:ext cx="1771353" cy="761059"/>
          </a:xfrm>
          <a:prstGeom prst="rect">
            <a:avLst/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Experiment 1</a:t>
            </a:r>
          </a:p>
        </p:txBody>
      </p:sp>
      <p:sp>
        <p:nvSpPr>
          <p:cNvPr id="124" name="Arrow"/>
          <p:cNvSpPr/>
          <p:nvPr/>
        </p:nvSpPr>
        <p:spPr>
          <a:xfrm>
            <a:off x="5483884" y="2726409"/>
            <a:ext cx="328861" cy="253555"/>
          </a:xfrm>
          <a:prstGeom prst="rightArrow">
            <a:avLst>
              <a:gd name="adj1" fmla="val 32000"/>
              <a:gd name="adj2" fmla="val 83008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5" name="Arrow"/>
          <p:cNvSpPr/>
          <p:nvPr/>
        </p:nvSpPr>
        <p:spPr>
          <a:xfrm>
            <a:off x="7496834" y="2726409"/>
            <a:ext cx="328861" cy="253555"/>
          </a:xfrm>
          <a:prstGeom prst="rightArrow">
            <a:avLst>
              <a:gd name="adj1" fmla="val 32000"/>
              <a:gd name="adj2" fmla="val 83008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6" name="Rounded Rectangle"/>
          <p:cNvSpPr/>
          <p:nvPr/>
        </p:nvSpPr>
        <p:spPr>
          <a:xfrm>
            <a:off x="2804506" y="2651697"/>
            <a:ext cx="156221" cy="136278"/>
          </a:xfrm>
          <a:prstGeom prst="roundRect">
            <a:avLst>
              <a:gd name="adj" fmla="val 17195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7" name="Rounded Rectangle"/>
          <p:cNvSpPr/>
          <p:nvPr/>
        </p:nvSpPr>
        <p:spPr>
          <a:xfrm>
            <a:off x="2804506" y="2918397"/>
            <a:ext cx="156221" cy="136278"/>
          </a:xfrm>
          <a:prstGeom prst="roundRect">
            <a:avLst>
              <a:gd name="adj" fmla="val 17195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8" name="Pre Attention - Assessment"/>
          <p:cNvSpPr/>
          <p:nvPr/>
        </p:nvSpPr>
        <p:spPr>
          <a:xfrm>
            <a:off x="3136555" y="3671840"/>
            <a:ext cx="2206502" cy="85189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Pre Attention - Assessment</a:t>
            </a:r>
          </a:p>
        </p:txBody>
      </p:sp>
      <p:sp>
        <p:nvSpPr>
          <p:cNvPr id="129" name="Nature/Urban Photos"/>
          <p:cNvSpPr/>
          <p:nvPr/>
        </p:nvSpPr>
        <p:spPr>
          <a:xfrm>
            <a:off x="5931032" y="3671840"/>
            <a:ext cx="1434357" cy="1008411"/>
          </a:xfrm>
          <a:prstGeom prst="rect">
            <a:avLst/>
          </a:prstGeom>
          <a:gradFill>
            <a:gsLst>
              <a:gs pos="0">
                <a:srgbClr val="579D78"/>
              </a:gs>
              <a:gs pos="50000">
                <a:srgbClr val="349466"/>
              </a:gs>
              <a:gs pos="100000">
                <a:srgbClr val="2A875B"/>
              </a:gs>
            </a:gsLst>
            <a:lin ang="5400000"/>
          </a:gradFill>
          <a:ln w="12700">
            <a:solidFill>
              <a:srgbClr val="146A75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Nature/Urban Photos</a:t>
            </a:r>
          </a:p>
        </p:txBody>
      </p:sp>
      <p:sp>
        <p:nvSpPr>
          <p:cNvPr id="130" name="Experiment 2"/>
          <p:cNvSpPr/>
          <p:nvPr/>
        </p:nvSpPr>
        <p:spPr>
          <a:xfrm>
            <a:off x="855714" y="3717257"/>
            <a:ext cx="1771354" cy="761059"/>
          </a:xfrm>
          <a:prstGeom prst="rect">
            <a:avLst/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Experiment 2</a:t>
            </a:r>
          </a:p>
        </p:txBody>
      </p:sp>
      <p:sp>
        <p:nvSpPr>
          <p:cNvPr id="131" name="Arrow"/>
          <p:cNvSpPr/>
          <p:nvPr/>
        </p:nvSpPr>
        <p:spPr>
          <a:xfrm>
            <a:off x="5501386" y="3971009"/>
            <a:ext cx="328861" cy="253555"/>
          </a:xfrm>
          <a:prstGeom prst="rightArrow">
            <a:avLst>
              <a:gd name="adj1" fmla="val 32000"/>
              <a:gd name="adj2" fmla="val 83008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2" name="Arrow"/>
          <p:cNvSpPr/>
          <p:nvPr/>
        </p:nvSpPr>
        <p:spPr>
          <a:xfrm>
            <a:off x="7514334" y="3971009"/>
            <a:ext cx="328862" cy="253555"/>
          </a:xfrm>
          <a:prstGeom prst="rightArrow">
            <a:avLst>
              <a:gd name="adj1" fmla="val 32000"/>
              <a:gd name="adj2" fmla="val 83008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3" name="Rounded Rectangle"/>
          <p:cNvSpPr/>
          <p:nvPr/>
        </p:nvSpPr>
        <p:spPr>
          <a:xfrm>
            <a:off x="2822008" y="3896297"/>
            <a:ext cx="156221" cy="136278"/>
          </a:xfrm>
          <a:prstGeom prst="roundRect">
            <a:avLst>
              <a:gd name="adj" fmla="val 17195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4" name="Rounded Rectangle"/>
          <p:cNvSpPr/>
          <p:nvPr/>
        </p:nvSpPr>
        <p:spPr>
          <a:xfrm>
            <a:off x="2822008" y="4162997"/>
            <a:ext cx="156221" cy="136278"/>
          </a:xfrm>
          <a:prstGeom prst="roundRect">
            <a:avLst>
              <a:gd name="adj" fmla="val 17195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5" name="Professor Berman conducted a study in 2008 validating attention restoration theory by comparing cognitive functions effects from urban and natural environments"/>
          <p:cNvSpPr/>
          <p:nvPr/>
        </p:nvSpPr>
        <p:spPr>
          <a:xfrm>
            <a:off x="1126917" y="826143"/>
            <a:ext cx="9048751" cy="183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" y="0"/>
                </a:moveTo>
                <a:cubicBezTo>
                  <a:pt x="68" y="0"/>
                  <a:pt x="0" y="334"/>
                  <a:pt x="0" y="746"/>
                </a:cubicBezTo>
                <a:lnTo>
                  <a:pt x="0" y="14167"/>
                </a:lnTo>
                <a:cubicBezTo>
                  <a:pt x="0" y="14579"/>
                  <a:pt x="68" y="14913"/>
                  <a:pt x="152" y="14913"/>
                </a:cubicBezTo>
                <a:lnTo>
                  <a:pt x="347" y="14913"/>
                </a:lnTo>
                <a:lnTo>
                  <a:pt x="650" y="21600"/>
                </a:lnTo>
                <a:lnTo>
                  <a:pt x="953" y="14913"/>
                </a:lnTo>
                <a:lnTo>
                  <a:pt x="21448" y="14913"/>
                </a:lnTo>
                <a:cubicBezTo>
                  <a:pt x="21532" y="14913"/>
                  <a:pt x="21600" y="14579"/>
                  <a:pt x="21600" y="14167"/>
                </a:cubicBezTo>
                <a:lnTo>
                  <a:pt x="21600" y="746"/>
                </a:lnTo>
                <a:cubicBezTo>
                  <a:pt x="21600" y="334"/>
                  <a:pt x="21532" y="0"/>
                  <a:pt x="21448" y="0"/>
                </a:cubicBezTo>
                <a:lnTo>
                  <a:pt x="15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marL="223838" indent="-2286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2400"/>
            </a:lvl1pPr>
          </a:lstStyle>
          <a:p>
            <a:r>
              <a:rPr dirty="0"/>
              <a:t>Professor Berman conducted a study in 2008 validating attention restoration theory by comparing cognitive functions effects from urban and natural environments</a:t>
            </a:r>
          </a:p>
        </p:txBody>
      </p:sp>
      <p:sp>
        <p:nvSpPr>
          <p:cNvPr id="136" name="Arrow 7"/>
          <p:cNvSpPr/>
          <p:nvPr/>
        </p:nvSpPr>
        <p:spPr>
          <a:xfrm>
            <a:off x="10407216" y="2947940"/>
            <a:ext cx="978100" cy="1251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3" y="21600"/>
                </a:moveTo>
                <a:lnTo>
                  <a:pt x="21600" y="13782"/>
                </a:lnTo>
                <a:lnTo>
                  <a:pt x="17473" y="13782"/>
                </a:lnTo>
                <a:cubicBezTo>
                  <a:pt x="17473" y="13740"/>
                  <a:pt x="17475" y="13696"/>
                  <a:pt x="17475" y="13654"/>
                </a:cubicBezTo>
                <a:cubicBezTo>
                  <a:pt x="17475" y="6113"/>
                  <a:pt x="9652" y="0"/>
                  <a:pt x="2" y="0"/>
                </a:cubicBezTo>
                <a:cubicBezTo>
                  <a:pt x="2" y="0"/>
                  <a:pt x="0" y="0"/>
                  <a:pt x="0" y="0"/>
                </a:cubicBezTo>
                <a:lnTo>
                  <a:pt x="0" y="5044"/>
                </a:lnTo>
                <a:cubicBezTo>
                  <a:pt x="0" y="5044"/>
                  <a:pt x="2" y="5044"/>
                  <a:pt x="2" y="5044"/>
                </a:cubicBezTo>
                <a:cubicBezTo>
                  <a:pt x="6088" y="5044"/>
                  <a:pt x="11022" y="8898"/>
                  <a:pt x="11022" y="13654"/>
                </a:cubicBezTo>
                <a:cubicBezTo>
                  <a:pt x="11022" y="13697"/>
                  <a:pt x="11018" y="13740"/>
                  <a:pt x="11018" y="13782"/>
                </a:cubicBezTo>
                <a:lnTo>
                  <a:pt x="6864" y="13782"/>
                </a:lnTo>
                <a:lnTo>
                  <a:pt x="14233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46A75"/>
            </a:solidFill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37" name="Arrow 7"/>
          <p:cNvSpPr/>
          <p:nvPr/>
        </p:nvSpPr>
        <p:spPr>
          <a:xfrm>
            <a:off x="10450821" y="3951240"/>
            <a:ext cx="662293" cy="84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3" y="21600"/>
                </a:moveTo>
                <a:lnTo>
                  <a:pt x="21600" y="13782"/>
                </a:lnTo>
                <a:lnTo>
                  <a:pt x="17473" y="13782"/>
                </a:lnTo>
                <a:cubicBezTo>
                  <a:pt x="17473" y="13740"/>
                  <a:pt x="17475" y="13696"/>
                  <a:pt x="17475" y="13654"/>
                </a:cubicBezTo>
                <a:cubicBezTo>
                  <a:pt x="17475" y="6113"/>
                  <a:pt x="9652" y="0"/>
                  <a:pt x="2" y="0"/>
                </a:cubicBezTo>
                <a:cubicBezTo>
                  <a:pt x="2" y="0"/>
                  <a:pt x="0" y="0"/>
                  <a:pt x="0" y="0"/>
                </a:cubicBezTo>
                <a:lnTo>
                  <a:pt x="0" y="5044"/>
                </a:lnTo>
                <a:cubicBezTo>
                  <a:pt x="0" y="5044"/>
                  <a:pt x="2" y="5044"/>
                  <a:pt x="2" y="5044"/>
                </a:cubicBezTo>
                <a:cubicBezTo>
                  <a:pt x="6088" y="5044"/>
                  <a:pt x="11022" y="8898"/>
                  <a:pt x="11022" y="13654"/>
                </a:cubicBezTo>
                <a:cubicBezTo>
                  <a:pt x="11022" y="13697"/>
                  <a:pt x="11018" y="13740"/>
                  <a:pt x="11018" y="13782"/>
                </a:cubicBezTo>
                <a:lnTo>
                  <a:pt x="6864" y="13782"/>
                </a:lnTo>
                <a:lnTo>
                  <a:pt x="14233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38" name="Post Attention -Assessment"/>
          <p:cNvSpPr/>
          <p:nvPr/>
        </p:nvSpPr>
        <p:spPr>
          <a:xfrm>
            <a:off x="7955200" y="2427240"/>
            <a:ext cx="2474169" cy="85189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Post Attention -Assessment</a:t>
            </a:r>
          </a:p>
        </p:txBody>
      </p:sp>
      <p:sp>
        <p:nvSpPr>
          <p:cNvPr id="139" name="Post Attention -Assessment"/>
          <p:cNvSpPr/>
          <p:nvPr/>
        </p:nvSpPr>
        <p:spPr>
          <a:xfrm>
            <a:off x="7972701" y="3671840"/>
            <a:ext cx="2474169" cy="85189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Post Attention -Assessment</a:t>
            </a:r>
          </a:p>
        </p:txBody>
      </p:sp>
      <p:sp>
        <p:nvSpPr>
          <p:cNvPr id="140" name="Both experiments concluded that directed attention mechanisms show improvement when interacting with nature instead of urban settings"/>
          <p:cNvSpPr/>
          <p:nvPr/>
        </p:nvSpPr>
        <p:spPr>
          <a:xfrm>
            <a:off x="6187815" y="4916440"/>
            <a:ext cx="6008936" cy="172281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marL="223838" indent="-2286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2400"/>
            </a:lvl1pPr>
          </a:lstStyle>
          <a:p>
            <a:r>
              <a:t>Both experiments concluded that directed attention mechanisms show improvement when interacting with nature instead of urban settings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862062-AADF-4A97-A001-72983394CCE9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EE16B3-7DCE-4E07-803D-758EF9AD0978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EF0DF5-AEAB-40AC-BBB5-7A511A463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2"/>
          <p:cNvSpPr txBox="1">
            <a:spLocks noGrp="1"/>
          </p:cNvSpPr>
          <p:nvPr>
            <p:ph type="title"/>
          </p:nvPr>
        </p:nvSpPr>
        <p:spPr>
          <a:xfrm>
            <a:off x="1108075" y="-457200"/>
            <a:ext cx="9601201" cy="1143000"/>
          </a:xfrm>
          <a:prstGeom prst="rect">
            <a:avLst/>
          </a:prstGeom>
        </p:spPr>
        <p:txBody>
          <a:bodyPr/>
          <a:lstStyle/>
          <a:p>
            <a:r>
              <a:t>Related Works / Literature Review</a:t>
            </a:r>
          </a:p>
        </p:txBody>
      </p:sp>
      <p:sp>
        <p:nvSpPr>
          <p:cNvPr id="143" name="Stressful task"/>
          <p:cNvSpPr/>
          <p:nvPr/>
        </p:nvSpPr>
        <p:spPr>
          <a:xfrm>
            <a:off x="3119053" y="2427240"/>
            <a:ext cx="2206502" cy="85189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Stressful task</a:t>
            </a:r>
          </a:p>
        </p:txBody>
      </p:sp>
      <p:sp>
        <p:nvSpPr>
          <p:cNvPr id="144" name="Nature/Urban in VR"/>
          <p:cNvSpPr/>
          <p:nvPr/>
        </p:nvSpPr>
        <p:spPr>
          <a:xfrm>
            <a:off x="5913530" y="2427240"/>
            <a:ext cx="1434357" cy="851893"/>
          </a:xfrm>
          <a:prstGeom prst="rect">
            <a:avLst/>
          </a:prstGeom>
          <a:gradFill>
            <a:gsLst>
              <a:gs pos="0">
                <a:srgbClr val="579D78"/>
              </a:gs>
              <a:gs pos="50000">
                <a:srgbClr val="349466"/>
              </a:gs>
              <a:gs pos="100000">
                <a:srgbClr val="2A875B"/>
              </a:gs>
            </a:gsLst>
            <a:lin ang="5400000"/>
          </a:gradFill>
          <a:ln w="12700">
            <a:solidFill>
              <a:srgbClr val="146A75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Nature/Urban in VR</a:t>
            </a:r>
          </a:p>
        </p:txBody>
      </p:sp>
      <p:sp>
        <p:nvSpPr>
          <p:cNvPr id="145" name="Experiment 1"/>
          <p:cNvSpPr/>
          <p:nvPr/>
        </p:nvSpPr>
        <p:spPr>
          <a:xfrm>
            <a:off x="838214" y="2472657"/>
            <a:ext cx="1771353" cy="761059"/>
          </a:xfrm>
          <a:prstGeom prst="rect">
            <a:avLst/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Experiment 1</a:t>
            </a:r>
          </a:p>
        </p:txBody>
      </p:sp>
      <p:sp>
        <p:nvSpPr>
          <p:cNvPr id="146" name="Arrow"/>
          <p:cNvSpPr/>
          <p:nvPr/>
        </p:nvSpPr>
        <p:spPr>
          <a:xfrm>
            <a:off x="5483884" y="2726409"/>
            <a:ext cx="328861" cy="253555"/>
          </a:xfrm>
          <a:prstGeom prst="rightArrow">
            <a:avLst>
              <a:gd name="adj1" fmla="val 32000"/>
              <a:gd name="adj2" fmla="val 83008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7" name="Arrow"/>
          <p:cNvSpPr/>
          <p:nvPr/>
        </p:nvSpPr>
        <p:spPr>
          <a:xfrm>
            <a:off x="7496834" y="2726409"/>
            <a:ext cx="328861" cy="253555"/>
          </a:xfrm>
          <a:prstGeom prst="rightArrow">
            <a:avLst>
              <a:gd name="adj1" fmla="val 32000"/>
              <a:gd name="adj2" fmla="val 83008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8" name="Rounded Rectangle"/>
          <p:cNvSpPr/>
          <p:nvPr/>
        </p:nvSpPr>
        <p:spPr>
          <a:xfrm>
            <a:off x="2804506" y="2651697"/>
            <a:ext cx="156221" cy="136278"/>
          </a:xfrm>
          <a:prstGeom prst="roundRect">
            <a:avLst>
              <a:gd name="adj" fmla="val 17195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9" name="Rounded Rectangle"/>
          <p:cNvSpPr/>
          <p:nvPr/>
        </p:nvSpPr>
        <p:spPr>
          <a:xfrm>
            <a:off x="2804506" y="2918397"/>
            <a:ext cx="156221" cy="136278"/>
          </a:xfrm>
          <a:prstGeom prst="roundRect">
            <a:avLst>
              <a:gd name="adj" fmla="val 17195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0" name="Stressful task"/>
          <p:cNvSpPr/>
          <p:nvPr/>
        </p:nvSpPr>
        <p:spPr>
          <a:xfrm>
            <a:off x="3136555" y="3671840"/>
            <a:ext cx="2206502" cy="85189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Stressful task</a:t>
            </a:r>
          </a:p>
        </p:txBody>
      </p:sp>
      <p:sp>
        <p:nvSpPr>
          <p:cNvPr id="151" name="Nature Scene of choice/ Urban in VR"/>
          <p:cNvSpPr/>
          <p:nvPr/>
        </p:nvSpPr>
        <p:spPr>
          <a:xfrm>
            <a:off x="5931032" y="3671840"/>
            <a:ext cx="1434357" cy="1410693"/>
          </a:xfrm>
          <a:prstGeom prst="rect">
            <a:avLst/>
          </a:prstGeom>
          <a:gradFill>
            <a:gsLst>
              <a:gs pos="0">
                <a:srgbClr val="579D78"/>
              </a:gs>
              <a:gs pos="50000">
                <a:srgbClr val="349466"/>
              </a:gs>
              <a:gs pos="100000">
                <a:srgbClr val="2A875B"/>
              </a:gs>
            </a:gsLst>
            <a:lin ang="5400000"/>
          </a:gradFill>
          <a:ln w="12700">
            <a:solidFill>
              <a:srgbClr val="146A75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Nature Scene of choice/ Urban in VR</a:t>
            </a:r>
          </a:p>
        </p:txBody>
      </p:sp>
      <p:sp>
        <p:nvSpPr>
          <p:cNvPr id="152" name="Experiment 2"/>
          <p:cNvSpPr/>
          <p:nvPr/>
        </p:nvSpPr>
        <p:spPr>
          <a:xfrm>
            <a:off x="855714" y="3717257"/>
            <a:ext cx="1771354" cy="761059"/>
          </a:xfrm>
          <a:prstGeom prst="rect">
            <a:avLst/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Experiment 2</a:t>
            </a:r>
          </a:p>
        </p:txBody>
      </p:sp>
      <p:sp>
        <p:nvSpPr>
          <p:cNvPr id="153" name="Arrow"/>
          <p:cNvSpPr/>
          <p:nvPr/>
        </p:nvSpPr>
        <p:spPr>
          <a:xfrm>
            <a:off x="5501386" y="3971009"/>
            <a:ext cx="328861" cy="253555"/>
          </a:xfrm>
          <a:prstGeom prst="rightArrow">
            <a:avLst>
              <a:gd name="adj1" fmla="val 32000"/>
              <a:gd name="adj2" fmla="val 83008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4" name="Arrow"/>
          <p:cNvSpPr/>
          <p:nvPr/>
        </p:nvSpPr>
        <p:spPr>
          <a:xfrm>
            <a:off x="7514334" y="3971009"/>
            <a:ext cx="328862" cy="253555"/>
          </a:xfrm>
          <a:prstGeom prst="rightArrow">
            <a:avLst>
              <a:gd name="adj1" fmla="val 32000"/>
              <a:gd name="adj2" fmla="val 83008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5" name="Rounded Rectangle"/>
          <p:cNvSpPr/>
          <p:nvPr/>
        </p:nvSpPr>
        <p:spPr>
          <a:xfrm>
            <a:off x="2822008" y="3896297"/>
            <a:ext cx="156221" cy="136278"/>
          </a:xfrm>
          <a:prstGeom prst="roundRect">
            <a:avLst>
              <a:gd name="adj" fmla="val 17195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6" name="Rounded Rectangle"/>
          <p:cNvSpPr/>
          <p:nvPr/>
        </p:nvSpPr>
        <p:spPr>
          <a:xfrm>
            <a:off x="2822008" y="4162997"/>
            <a:ext cx="156221" cy="136278"/>
          </a:xfrm>
          <a:prstGeom prst="roundRect">
            <a:avLst>
              <a:gd name="adj" fmla="val 17195"/>
            </a:avLst>
          </a:prstGeom>
          <a:solidFill>
            <a:srgbClr val="1B4852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7" name="Another study conducted in 2017 by Professor Anderson recorded the effects of nature exposure on stress, this time using a virtual environment"/>
          <p:cNvSpPr/>
          <p:nvPr/>
        </p:nvSpPr>
        <p:spPr>
          <a:xfrm>
            <a:off x="1126917" y="826143"/>
            <a:ext cx="9048751" cy="183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" y="0"/>
                </a:moveTo>
                <a:cubicBezTo>
                  <a:pt x="68" y="0"/>
                  <a:pt x="0" y="334"/>
                  <a:pt x="0" y="746"/>
                </a:cubicBezTo>
                <a:lnTo>
                  <a:pt x="0" y="14167"/>
                </a:lnTo>
                <a:cubicBezTo>
                  <a:pt x="0" y="14579"/>
                  <a:pt x="68" y="14913"/>
                  <a:pt x="152" y="14913"/>
                </a:cubicBezTo>
                <a:lnTo>
                  <a:pt x="347" y="14913"/>
                </a:lnTo>
                <a:lnTo>
                  <a:pt x="650" y="21600"/>
                </a:lnTo>
                <a:lnTo>
                  <a:pt x="953" y="14913"/>
                </a:lnTo>
                <a:lnTo>
                  <a:pt x="21448" y="14913"/>
                </a:lnTo>
                <a:cubicBezTo>
                  <a:pt x="21532" y="14913"/>
                  <a:pt x="21600" y="14579"/>
                  <a:pt x="21600" y="14167"/>
                </a:cubicBezTo>
                <a:lnTo>
                  <a:pt x="21600" y="746"/>
                </a:lnTo>
                <a:cubicBezTo>
                  <a:pt x="21600" y="334"/>
                  <a:pt x="21532" y="0"/>
                  <a:pt x="21448" y="0"/>
                </a:cubicBezTo>
                <a:lnTo>
                  <a:pt x="15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marL="223838" indent="-2286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2400"/>
            </a:lvl1pPr>
          </a:lstStyle>
          <a:p>
            <a:r>
              <a:t>Another study conducted in 2017 by Professor Anderson recorded the effects of nature exposure on stress, this time using a virtual environment</a:t>
            </a:r>
          </a:p>
        </p:txBody>
      </p:sp>
      <p:sp>
        <p:nvSpPr>
          <p:cNvPr id="158" name="Arrow 7"/>
          <p:cNvSpPr/>
          <p:nvPr/>
        </p:nvSpPr>
        <p:spPr>
          <a:xfrm>
            <a:off x="10407216" y="2947940"/>
            <a:ext cx="978100" cy="1251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3" y="21600"/>
                </a:moveTo>
                <a:lnTo>
                  <a:pt x="21600" y="13782"/>
                </a:lnTo>
                <a:lnTo>
                  <a:pt x="17473" y="13782"/>
                </a:lnTo>
                <a:cubicBezTo>
                  <a:pt x="17473" y="13740"/>
                  <a:pt x="17475" y="13696"/>
                  <a:pt x="17475" y="13654"/>
                </a:cubicBezTo>
                <a:cubicBezTo>
                  <a:pt x="17475" y="6113"/>
                  <a:pt x="9652" y="0"/>
                  <a:pt x="2" y="0"/>
                </a:cubicBezTo>
                <a:cubicBezTo>
                  <a:pt x="2" y="0"/>
                  <a:pt x="0" y="0"/>
                  <a:pt x="0" y="0"/>
                </a:cubicBezTo>
                <a:lnTo>
                  <a:pt x="0" y="5044"/>
                </a:lnTo>
                <a:cubicBezTo>
                  <a:pt x="0" y="5044"/>
                  <a:pt x="2" y="5044"/>
                  <a:pt x="2" y="5044"/>
                </a:cubicBezTo>
                <a:cubicBezTo>
                  <a:pt x="6088" y="5044"/>
                  <a:pt x="11022" y="8898"/>
                  <a:pt x="11022" y="13654"/>
                </a:cubicBezTo>
                <a:cubicBezTo>
                  <a:pt x="11022" y="13697"/>
                  <a:pt x="11018" y="13740"/>
                  <a:pt x="11018" y="13782"/>
                </a:cubicBezTo>
                <a:lnTo>
                  <a:pt x="6864" y="13782"/>
                </a:lnTo>
                <a:lnTo>
                  <a:pt x="14233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46A75"/>
            </a:solidFill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59" name="Arrow 7"/>
          <p:cNvSpPr/>
          <p:nvPr/>
        </p:nvSpPr>
        <p:spPr>
          <a:xfrm>
            <a:off x="10450821" y="3951240"/>
            <a:ext cx="662293" cy="847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3" y="21600"/>
                </a:moveTo>
                <a:lnTo>
                  <a:pt x="21600" y="13782"/>
                </a:lnTo>
                <a:lnTo>
                  <a:pt x="17473" y="13782"/>
                </a:lnTo>
                <a:cubicBezTo>
                  <a:pt x="17473" y="13740"/>
                  <a:pt x="17475" y="13696"/>
                  <a:pt x="17475" y="13654"/>
                </a:cubicBezTo>
                <a:cubicBezTo>
                  <a:pt x="17475" y="6113"/>
                  <a:pt x="9652" y="0"/>
                  <a:pt x="2" y="0"/>
                </a:cubicBezTo>
                <a:cubicBezTo>
                  <a:pt x="2" y="0"/>
                  <a:pt x="0" y="0"/>
                  <a:pt x="0" y="0"/>
                </a:cubicBezTo>
                <a:lnTo>
                  <a:pt x="0" y="5044"/>
                </a:lnTo>
                <a:cubicBezTo>
                  <a:pt x="0" y="5044"/>
                  <a:pt x="2" y="5044"/>
                  <a:pt x="2" y="5044"/>
                </a:cubicBezTo>
                <a:cubicBezTo>
                  <a:pt x="6088" y="5044"/>
                  <a:pt x="11022" y="8898"/>
                  <a:pt x="11022" y="13654"/>
                </a:cubicBezTo>
                <a:cubicBezTo>
                  <a:pt x="11022" y="13697"/>
                  <a:pt x="11018" y="13740"/>
                  <a:pt x="11018" y="13782"/>
                </a:cubicBezTo>
                <a:lnTo>
                  <a:pt x="6864" y="13782"/>
                </a:lnTo>
                <a:lnTo>
                  <a:pt x="14233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46A75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60" name="Measure stress while in VR"/>
          <p:cNvSpPr/>
          <p:nvPr/>
        </p:nvSpPr>
        <p:spPr>
          <a:xfrm>
            <a:off x="7955200" y="2427240"/>
            <a:ext cx="2474169" cy="85189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Measure stress while in VR</a:t>
            </a:r>
          </a:p>
        </p:txBody>
      </p:sp>
      <p:sp>
        <p:nvSpPr>
          <p:cNvPr id="161" name="Measure Stress while in VR"/>
          <p:cNvSpPr/>
          <p:nvPr/>
        </p:nvSpPr>
        <p:spPr>
          <a:xfrm>
            <a:off x="7972701" y="3671840"/>
            <a:ext cx="2474169" cy="85189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46A7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Measure Stress while in VR</a:t>
            </a:r>
          </a:p>
        </p:txBody>
      </p:sp>
      <p:sp>
        <p:nvSpPr>
          <p:cNvPr id="162" name="The first experiment provided results as expected by reducing stress levels on the participants, while the second experiment only provided different results due to participants perception of stress"/>
          <p:cNvSpPr/>
          <p:nvPr/>
        </p:nvSpPr>
        <p:spPr>
          <a:xfrm>
            <a:off x="2289411" y="5212805"/>
            <a:ext cx="9716840" cy="1536926"/>
          </a:xfrm>
          <a:prstGeom prst="roundRect">
            <a:avLst>
              <a:gd name="adj" fmla="val 16814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marL="223838" indent="-228600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2400"/>
            </a:lvl1pPr>
          </a:lstStyle>
          <a:p>
            <a:r>
              <a:t>The first experiment provided results as expected by reducing stress levels on the participants, while the second experiment only provided different results due to participants perception of stress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04DCEA-6B00-4B36-9444-A56BC6B42DCB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102379-3747-4089-9D1B-39752FA3B92B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035908A-8A79-4BFE-987C-16DF045AC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 / Literature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In 1995 </a:t>
            </a:r>
            <a:r>
              <a:rPr lang="en-ZA" dirty="0" err="1"/>
              <a:t>Dr.</a:t>
            </a:r>
            <a:r>
              <a:rPr lang="en-ZA" dirty="0"/>
              <a:t> Kaplan </a:t>
            </a:r>
            <a:r>
              <a:rPr lang="en-US" dirty="0"/>
              <a:t>to find an integrated theory of stress that permits a significant role for attention. The </a:t>
            </a:r>
            <a:r>
              <a:rPr lang="en-ZA" dirty="0"/>
              <a:t>proposed framework differentiated the two components, stress and attention, since they both benefit from restorative nature experiences</a:t>
            </a:r>
          </a:p>
          <a:p>
            <a:pPr lvl="1"/>
            <a:endParaRPr lang="en-ZA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D4722-ED6F-46FE-9354-7E7E5835569C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FFE49D-C1FE-4776-8E43-4E808B295DEA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0F1A2D-2498-4220-83A5-D20CF94E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85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 / Literature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Professor Berman conducted a study in 2008 validating attention restoration theory by comparing cognitive functions effects from urban and natural environments</a:t>
            </a:r>
          </a:p>
          <a:p>
            <a:r>
              <a:rPr lang="en-ZA" dirty="0"/>
              <a:t>During this study 2 experiments were conducted:</a:t>
            </a:r>
          </a:p>
          <a:p>
            <a:pPr lvl="1"/>
            <a:r>
              <a:rPr lang="en-ZA" dirty="0"/>
              <a:t>Experiment 1: Participants were exposed to real nature settings and real urban settings, then a test was provided to assess attention</a:t>
            </a:r>
          </a:p>
          <a:p>
            <a:pPr lvl="1"/>
            <a:r>
              <a:rPr lang="en-ZA" dirty="0"/>
              <a:t>Experiment 2: Participants were exposed to pictures of nature and urban setting, then a test was provided to assess attention</a:t>
            </a:r>
          </a:p>
          <a:p>
            <a:r>
              <a:rPr lang="en-ZA" dirty="0"/>
              <a:t>Both experiments concluded that directed attention mechanisms show improvement when interacting with nature instead of urban settings</a:t>
            </a:r>
          </a:p>
          <a:p>
            <a:pPr lvl="1"/>
            <a:endParaRPr lang="en-ZA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46C6F1-21B2-4C90-A47C-D50805EC8B48}"/>
              </a:ext>
            </a:extLst>
          </p:cNvPr>
          <p:cNvGrpSpPr/>
          <p:nvPr/>
        </p:nvGrpSpPr>
        <p:grpSpPr>
          <a:xfrm>
            <a:off x="-2" y="5907786"/>
            <a:ext cx="12188826" cy="949322"/>
            <a:chOff x="-2" y="5907786"/>
            <a:chExt cx="12188826" cy="9493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3955BE-5A43-45B1-AEB1-66E4A1B1979D}"/>
                </a:ext>
              </a:extLst>
            </p:cNvPr>
            <p:cNvSpPr/>
            <p:nvPr/>
          </p:nvSpPr>
          <p:spPr>
            <a:xfrm>
              <a:off x="-2" y="6553200"/>
              <a:ext cx="12188826" cy="303908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2E3DB9-71C0-4460-A974-A173723BA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703" y="5907786"/>
              <a:ext cx="703515" cy="94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9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D7B9216-7398-604A-B9FD-D1480978F082}" vid="{A9DCC503-974D-6543-8D56-03BC16D1515A}"/>
    </a:ext>
  </a:extLst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249165-F638-412C-8E0A-DFB7045CA2E0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</TotalTime>
  <Words>1043</Words>
  <Application>Microsoft Office PowerPoint</Application>
  <PresentationFormat>Custom</PresentationFormat>
  <Paragraphs>221</Paragraphs>
  <Slides>22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Euphemia</vt:lpstr>
      <vt:lpstr>Helvetica</vt:lpstr>
      <vt:lpstr>Helvetica Neue</vt:lpstr>
      <vt:lpstr>Helvetica Neue Medium</vt:lpstr>
      <vt:lpstr>Serenity 16x9</vt:lpstr>
      <vt:lpstr>Office Theme</vt:lpstr>
      <vt:lpstr>Attention Restoration Theory               - how does time influence the outcome?</vt:lpstr>
      <vt:lpstr>Back to Nature</vt:lpstr>
      <vt:lpstr>Back to Nature</vt:lpstr>
      <vt:lpstr>Topic / Purpose Statement</vt:lpstr>
      <vt:lpstr>Introduction</vt:lpstr>
      <vt:lpstr>Related Works / Literature Review</vt:lpstr>
      <vt:lpstr>Related Works / Literature Review</vt:lpstr>
      <vt:lpstr>Related Works / Literature Review</vt:lpstr>
      <vt:lpstr>Related Works / Literature Review</vt:lpstr>
      <vt:lpstr>Related Works / Literature Review</vt:lpstr>
      <vt:lpstr>Research Question</vt:lpstr>
      <vt:lpstr>Research Method</vt:lpstr>
      <vt:lpstr>Hypothesis</vt:lpstr>
      <vt:lpstr>Preliminary Framework / Setup</vt:lpstr>
      <vt:lpstr>Preliminary Framework / Setup</vt:lpstr>
      <vt:lpstr>Preliminary Framework / Setup</vt:lpstr>
      <vt:lpstr>Preliminary Framework / Setup</vt:lpstr>
      <vt:lpstr>Preliminary Framework / Setup</vt:lpstr>
      <vt:lpstr>Preliminary Framework / Setup</vt:lpstr>
      <vt:lpstr>Preliminary Framework / Setup</vt:lpstr>
      <vt:lpstr>Plan of Attack / Rough Deliverables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Andres Hanchi</dc:creator>
  <cp:lastModifiedBy>Markus Loennig</cp:lastModifiedBy>
  <cp:revision>40</cp:revision>
  <dcterms:created xsi:type="dcterms:W3CDTF">2018-10-19T15:45:57Z</dcterms:created>
  <dcterms:modified xsi:type="dcterms:W3CDTF">2018-10-24T17:15:19Z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